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2"/>
  </p:notesMasterIdLst>
  <p:sldIdLst>
    <p:sldId id="285" r:id="rId5"/>
    <p:sldId id="312" r:id="rId6"/>
    <p:sldId id="318" r:id="rId7"/>
    <p:sldId id="317" r:id="rId8"/>
    <p:sldId id="314" r:id="rId9"/>
    <p:sldId id="307" r:id="rId10"/>
    <p:sldId id="297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A"/>
    <a:srgbClr val="939597"/>
    <a:srgbClr val="7A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1F0BF-66C7-407F-BEA5-0B30A1CBE134}" v="5" dt="2023-01-03T07:51:46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22"/>
  </p:normalViewPr>
  <p:slideViewPr>
    <p:cSldViewPr>
      <p:cViewPr varScale="1">
        <p:scale>
          <a:sx n="123" d="100"/>
          <a:sy n="123" d="100"/>
        </p:scale>
        <p:origin x="108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3738-D049-4140-AB44-2C3ADABCD9BE}" type="datetimeFigureOut">
              <a:rPr lang="fi-FI" smtClean="0"/>
              <a:t>10.2.2023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12751-0814-4448-A9ED-C024781E5A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60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12751-0814-4448-A9ED-C024781E5A2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03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12751-0814-4448-A9ED-C024781E5A2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19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oranssi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A806645D-6236-CC49-B0A2-EBA8FE062F3A}"/>
              </a:ext>
            </a:extLst>
          </p:cNvPr>
          <p:cNvSpPr/>
          <p:nvPr userDrawn="1"/>
        </p:nvSpPr>
        <p:spPr>
          <a:xfrm rot="10800000">
            <a:off x="6098795" y="3412225"/>
            <a:ext cx="3679420" cy="3443311"/>
          </a:xfrm>
          <a:custGeom>
            <a:avLst/>
            <a:gdLst>
              <a:gd name="connsiteX0" fmla="*/ 1839710 w 3679420"/>
              <a:gd name="connsiteY0" fmla="*/ 3443311 h 3443311"/>
              <a:gd name="connsiteX1" fmla="*/ 0 w 3679420"/>
              <a:gd name="connsiteY1" fmla="*/ 1603601 h 3443311"/>
              <a:gd name="connsiteX2" fmla="*/ 7011 w 3679420"/>
              <a:gd name="connsiteY2" fmla="*/ 1464758 h 3443311"/>
              <a:gd name="connsiteX3" fmla="*/ 7011 w 3679420"/>
              <a:gd name="connsiteY3" fmla="*/ 0 h 3443311"/>
              <a:gd name="connsiteX4" fmla="*/ 3679419 w 3679420"/>
              <a:gd name="connsiteY4" fmla="*/ 0 h 3443311"/>
              <a:gd name="connsiteX5" fmla="*/ 3679419 w 3679420"/>
              <a:gd name="connsiteY5" fmla="*/ 1603580 h 3443311"/>
              <a:gd name="connsiteX6" fmla="*/ 3679420 w 3679420"/>
              <a:gd name="connsiteY6" fmla="*/ 1603601 h 3443311"/>
              <a:gd name="connsiteX7" fmla="*/ 3679419 w 3679420"/>
              <a:gd name="connsiteY7" fmla="*/ 1603622 h 3443311"/>
              <a:gd name="connsiteX8" fmla="*/ 3679419 w 3679420"/>
              <a:gd name="connsiteY8" fmla="*/ 1690563 h 3443311"/>
              <a:gd name="connsiteX9" fmla="*/ 3675029 w 3679420"/>
              <a:gd name="connsiteY9" fmla="*/ 1690563 h 3443311"/>
              <a:gd name="connsiteX10" fmla="*/ 3669922 w 3679420"/>
              <a:gd name="connsiteY10" fmla="*/ 1791701 h 3443311"/>
              <a:gd name="connsiteX11" fmla="*/ 1839710 w 3679420"/>
              <a:gd name="connsiteY11" fmla="*/ 3443311 h 344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0" h="3443311">
                <a:moveTo>
                  <a:pt x="1839710" y="3443311"/>
                </a:moveTo>
                <a:cubicBezTo>
                  <a:pt x="823666" y="3443311"/>
                  <a:pt x="0" y="2619645"/>
                  <a:pt x="0" y="1603601"/>
                </a:cubicBezTo>
                <a:lnTo>
                  <a:pt x="7011" y="1464758"/>
                </a:lnTo>
                <a:lnTo>
                  <a:pt x="7011" y="0"/>
                </a:lnTo>
                <a:lnTo>
                  <a:pt x="3679419" y="0"/>
                </a:lnTo>
                <a:lnTo>
                  <a:pt x="3679419" y="1603580"/>
                </a:lnTo>
                <a:lnTo>
                  <a:pt x="3679420" y="1603601"/>
                </a:lnTo>
                <a:lnTo>
                  <a:pt x="3679419" y="1603622"/>
                </a:lnTo>
                <a:lnTo>
                  <a:pt x="3679419" y="1690563"/>
                </a:lnTo>
                <a:lnTo>
                  <a:pt x="3675029" y="1690563"/>
                </a:lnTo>
                <a:lnTo>
                  <a:pt x="3669922" y="1791701"/>
                </a:lnTo>
                <a:cubicBezTo>
                  <a:pt x="3575710" y="2719386"/>
                  <a:pt x="2792251" y="3443311"/>
                  <a:pt x="1839710" y="3443311"/>
                </a:cubicBez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FFDE391C-772F-CC43-BAC7-4E4DEF5651E6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CB3BE-FF71-7744-AFFB-CD026D8A9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31004-3F03-BB40-B1C5-46504C6F4838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815943C-A265-2A4A-989F-A0A20EBB126F}"/>
              </a:ext>
            </a:extLst>
          </p:cNvPr>
          <p:cNvSpPr/>
          <p:nvPr userDrawn="1"/>
        </p:nvSpPr>
        <p:spPr>
          <a:xfrm>
            <a:off x="9275319" y="0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C838510E-9D05-EE44-82C9-7B452B5B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8EEF6B00-4F95-3A49-87D6-8D54DD63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7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30441"/>
            <a:ext cx="620107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3"/>
            <a:ext cx="6201075" cy="3434049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513781" y="0"/>
            <a:ext cx="467822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D81CF61-FDCD-4887-8E47-9D1A4E8FF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6201073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9573386-82E4-0040-969F-134A8AF1E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ECA95289-E938-B84F-AC6A-25D6473DA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530440"/>
            <a:ext cx="4763497" cy="791907"/>
          </a:xfrm>
        </p:spPr>
        <p:txBody>
          <a:bodyPr/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05F3BF9-AE10-4716-9C2C-18C8107A8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1"/>
            <a:ext cx="4763499" cy="3613735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1434" y="0"/>
            <a:ext cx="6100567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B90172E-334D-5749-BAEB-AFEB8C14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601C230-7634-B544-A6BF-CAEE2D206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5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6AF7596-A5CC-E94F-B845-7E3B5A7B3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F833E208-BAF2-ED49-A740-61CA4A35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atti ja iso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2107342"/>
            <a:ext cx="3252821" cy="3562433"/>
          </a:xfrm>
        </p:spPr>
        <p:txBody>
          <a:bodyPr anchor="t"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78221" y="0"/>
            <a:ext cx="751378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D852BE2-0103-42B2-B7C2-670A3FAFF288}"/>
              </a:ext>
            </a:extLst>
          </p:cNvPr>
          <p:cNvSpPr>
            <a:spLocks noEditPoints="1"/>
          </p:cNvSpPr>
          <p:nvPr/>
        </p:nvSpPr>
        <p:spPr bwMode="auto">
          <a:xfrm>
            <a:off x="706438" y="1090612"/>
            <a:ext cx="1042988" cy="722313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7ACC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DF7F51B-861A-904B-8D8D-6B73406C4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9413802-008A-4240-B411-20A218776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9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2">
            <a:extLst>
              <a:ext uri="{FF2B5EF4-FFF2-40B4-BE49-F238E27FC236}">
                <a16:creationId xmlns:a16="http://schemas.microsoft.com/office/drawing/2014/main" id="{BFDCDE55-F836-8C4E-B89C-ABEF394DE7E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DC7AB2-ECCB-0441-9465-1A169BD16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BDC3FE-EC35-A846-880B-2444E874002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55440" y="3429000"/>
            <a:ext cx="5980909" cy="43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fi-FI" sz="2800" b="1" i="0" smtClean="0">
                <a:solidFill>
                  <a:schemeClr val="bg1"/>
                </a:solidFill>
                <a:effectLst/>
              </a:defRPr>
            </a:lvl1pPr>
            <a:lvl2pPr marL="609585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C246741-A9AA-4C7A-A922-DAAD059D54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738" y="3892924"/>
            <a:ext cx="5980113" cy="160813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etunimi.sukunimi@ylivieska.fi</a:t>
            </a:r>
            <a:br>
              <a:rPr lang="fi-FI" dirty="0"/>
            </a:br>
            <a:r>
              <a:rPr lang="fi-FI" dirty="0"/>
              <a:t>p. 012 345 6789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04B556-C626-334E-A370-124502E90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A0C593-5D9C-474C-82CC-4FA4A3EA5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7AE3CF-7C90-2F4D-869A-E7D7BA9144DA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309705A6-E983-AB49-B822-5F525A62A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20" name="Alatunnisteen paikkamerkki 3">
            <a:extLst>
              <a:ext uri="{FF2B5EF4-FFF2-40B4-BE49-F238E27FC236}">
                <a16:creationId xmlns:a16="http://schemas.microsoft.com/office/drawing/2014/main" id="{449406DC-F32D-EB4F-8315-24AFCAE29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9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9F86DFA1-73EA-9A4E-B580-4EED44057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6093296"/>
            <a:ext cx="11305256" cy="48788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  |  </a:t>
            </a:r>
            <a:r>
              <a:rPr lang="fi-FI" dirty="0" err="1"/>
              <a:t>etunimi.sukunimi@ylivieska.fi</a:t>
            </a:r>
            <a:r>
              <a:rPr lang="fi-FI" dirty="0"/>
              <a:t>  |  p. 012 345 6789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7D924-074D-B342-8FBE-650475EB8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2250" y="1700808"/>
            <a:ext cx="4127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eltainen">
    <p:bg>
      <p:bgPr>
        <a:solidFill>
          <a:srgbClr val="7A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FC5287D-7659-D346-90CE-2F991A4D9275}"/>
              </a:ext>
            </a:extLst>
          </p:cNvPr>
          <p:cNvSpPr/>
          <p:nvPr userDrawn="1"/>
        </p:nvSpPr>
        <p:spPr>
          <a:xfrm rot="10800000">
            <a:off x="7595908" y="4065506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01AC5F7-07C2-AA47-8660-A21A674B9DF7}"/>
              </a:ext>
            </a:extLst>
          </p:cNvPr>
          <p:cNvSpPr/>
          <p:nvPr userDrawn="1"/>
        </p:nvSpPr>
        <p:spPr>
          <a:xfrm>
            <a:off x="10014583" y="-12241"/>
            <a:ext cx="2177417" cy="5220311"/>
          </a:xfrm>
          <a:custGeom>
            <a:avLst/>
            <a:gdLst>
              <a:gd name="connsiteX0" fmla="*/ 8516 w 2177417"/>
              <a:gd name="connsiteY0" fmla="*/ 0 h 5220311"/>
              <a:gd name="connsiteX1" fmla="*/ 2177417 w 2177417"/>
              <a:gd name="connsiteY1" fmla="*/ 0 h 5220311"/>
              <a:gd name="connsiteX2" fmla="*/ 2177417 w 2177417"/>
              <a:gd name="connsiteY2" fmla="*/ 5220311 h 5220311"/>
              <a:gd name="connsiteX3" fmla="*/ 2006157 w 2177417"/>
              <a:gd name="connsiteY3" fmla="*/ 5211663 h 5220311"/>
              <a:gd name="connsiteX4" fmla="*/ 0 w 2177417"/>
              <a:gd name="connsiteY4" fmla="*/ 2988565 h 5220311"/>
              <a:gd name="connsiteX5" fmla="*/ 8516 w 2177417"/>
              <a:gd name="connsiteY5" fmla="*/ 2819917 h 522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7417" h="5220311">
                <a:moveTo>
                  <a:pt x="8516" y="0"/>
                </a:moveTo>
                <a:lnTo>
                  <a:pt x="2177417" y="0"/>
                </a:lnTo>
                <a:lnTo>
                  <a:pt x="2177417" y="5220311"/>
                </a:lnTo>
                <a:lnTo>
                  <a:pt x="2006157" y="5211663"/>
                </a:lnTo>
                <a:cubicBezTo>
                  <a:pt x="879328" y="5097227"/>
                  <a:pt x="0" y="4145585"/>
                  <a:pt x="0" y="2988565"/>
                </a:cubicBezTo>
                <a:lnTo>
                  <a:pt x="8516" y="281991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93D6D30B-57E3-A74C-B3DD-8C379FD05764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AC9AA-70F4-8940-AA79-A64001357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3D407-8F63-BB44-8DD4-37CE2B95B4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A7A589D3-A9E9-EE4F-9B70-DA5ABF8E0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3FCDFDBD-1F92-4742-A868-94F7D11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 keltainen">
    <p:bg>
      <p:bgPr>
        <a:solidFill>
          <a:srgbClr val="939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7E027AF-7DDD-6547-960D-53EF1CECC6F3}"/>
              </a:ext>
            </a:extLst>
          </p:cNvPr>
          <p:cNvSpPr/>
          <p:nvPr userDrawn="1"/>
        </p:nvSpPr>
        <p:spPr>
          <a:xfrm>
            <a:off x="7961197" y="0"/>
            <a:ext cx="3679420" cy="4300108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85DBFDF-F809-C94B-84F7-1458DE0E75C0}"/>
              </a:ext>
            </a:extLst>
          </p:cNvPr>
          <p:cNvSpPr/>
          <p:nvPr userDrawn="1"/>
        </p:nvSpPr>
        <p:spPr>
          <a:xfrm rot="10800000">
            <a:off x="6240016" y="4077072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Suorakulmio 12">
            <a:extLst>
              <a:ext uri="{FF2B5EF4-FFF2-40B4-BE49-F238E27FC236}">
                <a16:creationId xmlns:a16="http://schemas.microsoft.com/office/drawing/2014/main" id="{01D562FD-5846-FD44-A85F-6ACB9091EA38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B446E-8C85-5442-9BC9-811FF967C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4CD68-24CD-D045-A52A-EA5481DB827E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DFA52907-7F64-E442-9565-A00D05201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50213B31-D2C8-CC4F-9826-A715677F5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76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0" name="Suorakulmio 12">
            <a:extLst>
              <a:ext uri="{FF2B5EF4-FFF2-40B4-BE49-F238E27FC236}">
                <a16:creationId xmlns:a16="http://schemas.microsoft.com/office/drawing/2014/main" id="{ADDD4797-DACA-CC41-B80E-8FE2F9D73649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5FDDF-37A1-D746-9E94-A5C2B6D64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FA083-57A1-F343-8FEF-BC8E2FDE4082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4CFCEC2-052C-1C47-91CC-0705B0B21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21" name="Alatunnisteen paikkamerkki 3">
            <a:extLst>
              <a:ext uri="{FF2B5EF4-FFF2-40B4-BE49-F238E27FC236}">
                <a16:creationId xmlns:a16="http://schemas.microsoft.com/office/drawing/2014/main" id="{3A40B6E8-0389-B74C-813F-DB8AAD4D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84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7E4E77B7-30D4-2B4A-9DC9-9F5990F60F8B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E0D98-15A0-4E49-B333-0E8D9E992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2CCF8C-F13F-F842-ACAC-22EA0883A1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E8880BCE-534E-8F4B-9D1D-50EA0C2A4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4F61B3A3-7352-7B45-9D87-92B7C087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6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C561ED8F-D54B-9A42-A0A0-2D53EBB8515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8F538-B8F7-9849-913D-E39E48AB5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3263FD-EEA3-AA4F-B53D-708D58566E91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7F44BF85-D742-6540-98F3-B593A379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165F6124-58B5-684B-B0A7-F797C555A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5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ingress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89991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8502488D-1671-4C41-B39C-1548B21EF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90162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6D95195-26AA-49FA-94D2-D06BC7EB99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438" y="2132013"/>
            <a:ext cx="10790162" cy="352923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9A9E0322-304D-304F-8D52-295578EF2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1B40024-1549-7747-8BB4-B33C2D98C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2B4E7AF-49DD-4AFC-A62B-69D4F2B08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1" y="274639"/>
            <a:ext cx="10789990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308FD34-A977-4BD8-BF9F-DD2634BFEB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09" y="1717107"/>
            <a:ext cx="10789991" cy="387213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7DE62244-6330-5A4B-A8EF-C40C4BF64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815C598D-0BE2-BD43-843A-28D99359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91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7878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967A303-8057-4061-9F6A-18FC524903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78954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31705"/>
            <a:ext cx="5153136" cy="3385526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332256" y="2131704"/>
            <a:ext cx="5153136" cy="3385527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74D1B231-2DEA-4C42-8F6F-CC2F57E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7A84D5C-C14E-2B48-955B-3DBB6E537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57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6610" y="274639"/>
            <a:ext cx="10875791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609" y="1717107"/>
            <a:ext cx="10875792" cy="437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FB20-DD68-EB41-A927-694CE4295A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5639" y="6024968"/>
            <a:ext cx="2114178" cy="4957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E7A64C-582C-BA48-9544-62F861AC8D2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733256"/>
            <a:ext cx="11521280" cy="0"/>
          </a:xfrm>
          <a:prstGeom prst="line">
            <a:avLst/>
          </a:prstGeom>
          <a:ln>
            <a:solidFill>
              <a:srgbClr val="939597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E08220-C521-3143-8117-08AB8E3E4066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1A931E0E-CFAB-D34D-9472-4F992AE59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9CDD724C-1229-F14E-B789-903A48A2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8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0" r:id="rId3"/>
    <p:sldLayoutId id="2147483732" r:id="rId4"/>
    <p:sldLayoutId id="2147483733" r:id="rId5"/>
    <p:sldLayoutId id="2147483734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36" r:id="rId13"/>
    <p:sldLayoutId id="2147483737" r:id="rId14"/>
    <p:sldLayoutId id="2147483717" r:id="rId15"/>
    <p:sldLayoutId id="2147483718" r:id="rId16"/>
    <p:sldLayoutId id="2147483725" r:id="rId17"/>
    <p:sldLayoutId id="2147483728" r:id="rId18"/>
    <p:sldLayoutId id="2147483735" r:id="rId1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accent1"/>
          </a:solidFill>
          <a:latin typeface="Muli Black" pitchFamily="2" charset="77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4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2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0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Muli" pitchFamily="2" charset="77"/>
          <a:ea typeface="+mn-ea"/>
          <a:cs typeface="+mn-cs"/>
        </a:defRPr>
      </a:lvl6pPr>
      <a:lvl7pPr marL="4114709" indent="-457200" algn="l" defTabSz="609585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luonto, ranta&#10;&#10;Kuvaus luotu automaattisesti">
            <a:extLst>
              <a:ext uri="{FF2B5EF4-FFF2-40B4-BE49-F238E27FC236}">
                <a16:creationId xmlns:a16="http://schemas.microsoft.com/office/drawing/2014/main" id="{EE58EF67-7A48-DA9A-9904-1F541344C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" y="0"/>
            <a:ext cx="12191258" cy="685307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E7EBA4B-2C63-9F4B-9639-D57512109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5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Asemanseudun lisärakentaminen</a:t>
            </a:r>
            <a:endParaRPr lang="en-FI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2D57FD-B5E9-0348-A884-10FBAA4CC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08" y="2710717"/>
            <a:ext cx="7931044" cy="718283"/>
          </a:xfrm>
        </p:spPr>
        <p:txBody>
          <a:bodyPr/>
          <a:lstStyle/>
          <a:p>
            <a:r>
              <a:rPr lang="fi-FI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YLIVIESKA 2023</a:t>
            </a:r>
            <a:endParaRPr lang="en-FI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C3B26-33E6-EE40-921D-FACDCDFC24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52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Muodostettava tontti 977-1-29-1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Tontin osan koko noin 2078 m2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Tontin osan rakennusoikeus: 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   1190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 k-m2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Kaavamerkintä: </a:t>
            </a:r>
            <a:r>
              <a:rPr lang="fi-FI" b="0" i="0" dirty="0">
                <a:solidFill>
                  <a:srgbClr val="000000"/>
                </a:solidFill>
                <a:effectLst/>
                <a:latin typeface="Muli" panose="02000503040000020004" pitchFamily="2" charset="0"/>
              </a:rPr>
              <a:t>AL-5 -asuin-, liike- ja toimistorakennusten korttelialue</a:t>
            </a:r>
            <a:r>
              <a:rPr lang="fi-FI" b="0" i="0" u="none" strike="noStrike" baseline="0" dirty="0">
                <a:solidFill>
                  <a:srgbClr val="FF0000"/>
                </a:solidFill>
                <a:latin typeface="Muli" panose="02000503040000020004" pitchFamily="2" charset="0"/>
              </a:rPr>
              <a:t> 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Osoite</a:t>
            </a:r>
            <a:r>
              <a:rPr lang="fi-FI" b="0" i="0" u="none" strike="noStrike" baseline="0" dirty="0">
                <a:solidFill>
                  <a:schemeClr val="tx1"/>
                </a:solidFill>
                <a:latin typeface="Muli" panose="02000503040000020004" pitchFamily="2" charset="0"/>
              </a:rPr>
              <a:t>: </a:t>
            </a:r>
            <a:r>
              <a:rPr lang="fi-FI" dirty="0">
                <a:solidFill>
                  <a:schemeClr val="tx1"/>
                </a:solidFill>
                <a:latin typeface="Muli" panose="02000503040000020004" pitchFamily="2" charset="0"/>
              </a:rPr>
              <a:t>Rautatiekatu 24-26, 84100 Ylivieska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C9C08B4-0123-B762-5F59-33AADB6F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882041"/>
            <a:ext cx="4493794" cy="4712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977-1-29-1</a:t>
            </a:r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008CA1E8-2D59-4031-BA7E-972000A9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1" y="1712360"/>
            <a:ext cx="4320480" cy="3980966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pic>
        <p:nvPicPr>
          <p:cNvPr id="8" name="Sisällön paikkamerkki 7" descr="Kuva, joka sisältää kohteen lumi, kuljetus&#10;&#10;Kuvaus luotu automaattisesti">
            <a:extLst>
              <a:ext uri="{FF2B5EF4-FFF2-40B4-BE49-F238E27FC236}">
                <a16:creationId xmlns:a16="http://schemas.microsoft.com/office/drawing/2014/main" id="{358FED7F-5146-F540-79BB-C9ED1459C95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916912"/>
            <a:ext cx="3488604" cy="2346611"/>
          </a:xfrm>
        </p:spPr>
      </p:pic>
      <p:pic>
        <p:nvPicPr>
          <p:cNvPr id="12" name="Kuva 11" descr="Kuva, joka sisältää kohteen lumi, ulko, taivas, luonto&#10;&#10;Kuvaus luotu automaattisesti">
            <a:extLst>
              <a:ext uri="{FF2B5EF4-FFF2-40B4-BE49-F238E27FC236}">
                <a16:creationId xmlns:a16="http://schemas.microsoft.com/office/drawing/2014/main" id="{97A7EB62-A3BA-185A-AD37-E573F2A7C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49" y="3368090"/>
            <a:ext cx="3501425" cy="2325236"/>
          </a:xfrm>
          <a:prstGeom prst="rect">
            <a:avLst/>
          </a:prstGeom>
        </p:spPr>
      </p:pic>
      <p:pic>
        <p:nvPicPr>
          <p:cNvPr id="15" name="Kuva 14" descr="Kuva, joka sisältää kohteen teksti, ulko, taivas, lumi&#10;&#10;Kuvaus luotu automaattisesti">
            <a:extLst>
              <a:ext uri="{FF2B5EF4-FFF2-40B4-BE49-F238E27FC236}">
                <a16:creationId xmlns:a16="http://schemas.microsoft.com/office/drawing/2014/main" id="{2BF78B29-7D45-EE76-016E-DA76CA360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24" y="3346714"/>
            <a:ext cx="3488015" cy="23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Ylivieska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5616624" cy="4320479"/>
          </a:xfrm>
        </p:spPr>
        <p:txBody>
          <a:bodyPr/>
          <a:lstStyle/>
          <a:p>
            <a:pPr marL="0" indent="0" algn="l">
              <a:buNone/>
            </a:pP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Asukasluku: noin 15300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Ylivieska on alueen kaupallinen keskus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Hyvät liikenneyhteydet; pääradan varrella, 25 henkilöjunaa pysähtyy päivittäin Ylivieskassa</a:t>
            </a: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Vuonna 2022 Ylivieskassa oli 239 900 junamatkustajaa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Hyvät vapaa-ajan vietto palvelut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pic>
        <p:nvPicPr>
          <p:cNvPr id="8" name="Sisällön paikkamerkki 7" descr="Kuva, joka sisältää kohteen rakennus, ulko, talo&#10;&#10;Kuvaus luotu automaattisesti">
            <a:extLst>
              <a:ext uri="{FF2B5EF4-FFF2-40B4-BE49-F238E27FC236}">
                <a16:creationId xmlns:a16="http://schemas.microsoft.com/office/drawing/2014/main" id="{A0DEAACC-CA4F-E533-1EC9-2C00E8933C79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653963"/>
            <a:ext cx="4134322" cy="2560983"/>
          </a:xfrm>
        </p:spPr>
      </p:pic>
      <p:pic>
        <p:nvPicPr>
          <p:cNvPr id="11" name="Kuva 10" descr="Kuva, joka sisältää kohteen ruoho, vihreä, rehevä&#10;&#10;Kuvaus luotu automaattisesti">
            <a:extLst>
              <a:ext uri="{FF2B5EF4-FFF2-40B4-BE49-F238E27FC236}">
                <a16:creationId xmlns:a16="http://schemas.microsoft.com/office/drawing/2014/main" id="{AF19A857-611C-763C-89CA-463CE0D9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04" y="2996952"/>
            <a:ext cx="4409308" cy="266429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AD3D0BBD-6CDE-7E73-A400-017A80E47AB3}"/>
              </a:ext>
            </a:extLst>
          </p:cNvPr>
          <p:cNvSpPr txBox="1"/>
          <p:nvPr/>
        </p:nvSpPr>
        <p:spPr>
          <a:xfrm>
            <a:off x="9972338" y="2204864"/>
            <a:ext cx="2232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400" dirty="0"/>
              <a:t>Viitesuunnitelmia suunnittelutyön pohjaksi</a:t>
            </a:r>
          </a:p>
        </p:txBody>
      </p:sp>
    </p:spTree>
    <p:extLst>
      <p:ext uri="{BB962C8B-B14F-4D97-AF65-F5344CB8AC3E}">
        <p14:creationId xmlns:p14="http://schemas.microsoft.com/office/powerpoint/2010/main" val="41694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chemeClr val="tx1"/>
                </a:solidFill>
                <a:latin typeface="Muli" panose="02000503040000020004" pitchFamily="2" charset="0"/>
              </a:rPr>
              <a:t>977-1-29-1</a:t>
            </a:r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 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5616624" cy="4320479"/>
          </a:xfrm>
        </p:spPr>
        <p:txBody>
          <a:bodyPr/>
          <a:lstStyle/>
          <a:p>
            <a:pPr marL="0" indent="0" algn="l">
              <a:buNone/>
            </a:pP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Sijaitsee Ylivieskan kaupungin ydinkeskustan alueella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Etäisyyksiä: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Rautatieasema, tori: 100m</a:t>
            </a: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Kaupalliset palvelut: 200m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Terveyskeskus: 700m</a:t>
            </a: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Liikuntakeskus: 800m</a:t>
            </a: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Kaupungintalo, Kulttuurikeskus Akustiikka, Kirkko:  600-800m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056CCE27-7E9B-B6DA-ECC4-1BDBF1566CB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389134"/>
            <a:ext cx="3869418" cy="2445824"/>
          </a:xfr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12BAB76-7661-1B20-7E2B-8A23D9F1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834958"/>
            <a:ext cx="4392488" cy="2808496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942CB755-CFB9-6A14-4AAC-7CAFC569DBE2}"/>
              </a:ext>
            </a:extLst>
          </p:cNvPr>
          <p:cNvSpPr txBox="1"/>
          <p:nvPr/>
        </p:nvSpPr>
        <p:spPr>
          <a:xfrm>
            <a:off x="9541835" y="3356992"/>
            <a:ext cx="2090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400" dirty="0"/>
              <a:t>Viitesuunnitelmia suunnittelutyön pohjaksi</a:t>
            </a:r>
          </a:p>
        </p:txBody>
      </p:sp>
    </p:spTree>
    <p:extLst>
      <p:ext uri="{BB962C8B-B14F-4D97-AF65-F5344CB8AC3E}">
        <p14:creationId xmlns:p14="http://schemas.microsoft.com/office/powerpoint/2010/main" val="41702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507A6-5870-44B8-AC3A-260D1ACE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Tontin luovutus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AAB464-E4F7-4AF6-9CC5-50FBA9881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11" y="1700808"/>
            <a:ext cx="10789991" cy="3872133"/>
          </a:xfrm>
        </p:spPr>
        <p:txBody>
          <a:bodyPr/>
          <a:lstStyle/>
          <a:p>
            <a:r>
              <a:rPr lang="fi-FI" sz="2000" dirty="0">
                <a:solidFill>
                  <a:schemeClr val="tx1"/>
                </a:solidFill>
                <a:latin typeface="Muli" panose="02000503040000020004" pitchFamily="2" charset="0"/>
              </a:rPr>
              <a:t>Haetaan asuntorakentamisen toteuttajaa</a:t>
            </a:r>
          </a:p>
          <a:p>
            <a:endParaRPr lang="fi-FI" sz="2000" dirty="0">
              <a:solidFill>
                <a:schemeClr val="tx1"/>
              </a:solidFill>
              <a:latin typeface="Muli" panose="02000503040000020004" pitchFamily="2" charset="0"/>
            </a:endParaRPr>
          </a:p>
          <a:p>
            <a:r>
              <a:rPr lang="fi-FI" sz="2000" dirty="0">
                <a:solidFill>
                  <a:schemeClr val="tx1"/>
                </a:solidFill>
                <a:latin typeface="Muli" panose="02000503040000020004" pitchFamily="2" charset="0"/>
              </a:rPr>
              <a:t>Tontin luovutus käynnissä, tarjousaika  </a:t>
            </a:r>
            <a:r>
              <a:rPr lang="fi-FI" sz="2000" b="1" dirty="0">
                <a:solidFill>
                  <a:schemeClr val="tx1"/>
                </a:solidFill>
                <a:latin typeface="Muli" panose="02000503040000020004" pitchFamily="2" charset="0"/>
              </a:rPr>
              <a:t>14.2-2.3.2023</a:t>
            </a:r>
          </a:p>
          <a:p>
            <a:endParaRPr lang="fi-FI" sz="2000" dirty="0">
              <a:solidFill>
                <a:schemeClr val="tx1"/>
              </a:solidFill>
              <a:latin typeface="Muli" panose="02000503040000020004" pitchFamily="2" charset="0"/>
            </a:endParaRPr>
          </a:p>
          <a:p>
            <a:r>
              <a:rPr lang="fi-FI" sz="2000" b="0" i="0" dirty="0">
                <a:solidFill>
                  <a:schemeClr val="tx1"/>
                </a:solidFill>
                <a:effectLst/>
                <a:latin typeface="Muli" panose="02000503040000020004" pitchFamily="2" charset="0"/>
              </a:rPr>
              <a:t>Tontin pohjahinta vuokra 3 570 €/vuosi, joka sidotaan elinkustannusindeksiin.</a:t>
            </a:r>
          </a:p>
          <a:p>
            <a:endParaRPr lang="fi-FI" sz="2000" b="0" i="0" dirty="0">
              <a:solidFill>
                <a:schemeClr val="tx1"/>
              </a:solidFill>
              <a:effectLst/>
              <a:latin typeface="Muli" panose="02000503040000020004" pitchFamily="2" charset="0"/>
            </a:endParaRPr>
          </a:p>
          <a:p>
            <a:r>
              <a:rPr lang="fi-FI" sz="2000" b="0" i="0" dirty="0">
                <a:solidFill>
                  <a:srgbClr val="000000"/>
                </a:solidFill>
                <a:effectLst/>
                <a:latin typeface="Muli" panose="02000503040000020004" pitchFamily="2" charset="0"/>
              </a:rPr>
              <a:t>Alueen erikoislaatuisuuden takia kohteeseen on laadittu hanketta ohjaavia suunnitelmia ja lisäksi huomioitavaa on asemakaavassa edellytetty melusuojaus tontilla</a:t>
            </a:r>
          </a:p>
          <a:p>
            <a:endParaRPr lang="fi-FI" sz="200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sz="2000" b="0" i="0" dirty="0">
                <a:solidFill>
                  <a:srgbClr val="000000"/>
                </a:solidFill>
                <a:effectLst/>
                <a:latin typeface="Muli" panose="02000503040000020004" pitchFamily="2" charset="0"/>
              </a:rPr>
              <a:t>Tontin osalla on rakentamisvelvoite, joka on yksi (1) vuosi vuokrasopimuksen allekirjoittamisesta.</a:t>
            </a:r>
            <a:endParaRPr lang="fi-FI" sz="2000" dirty="0">
              <a:solidFill>
                <a:schemeClr val="tx1"/>
              </a:solidFill>
              <a:latin typeface="Muli" panose="02000503040000020004" pitchFamily="2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CA633C-7FAB-4B63-A032-85A3632311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18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B33393-42E5-9F4C-89CE-DB32B23C8E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Leena.loytynoja@ylivieska.fi	08.02.2023</a:t>
            </a:r>
            <a:endParaRPr lang="en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800096-4D29-F449-95EF-B52856C579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12525" y="6178550"/>
            <a:ext cx="879475" cy="287338"/>
          </a:xfrm>
        </p:spPr>
        <p:txBody>
          <a:bodyPr/>
          <a:lstStyle/>
          <a:p>
            <a:fld id="{95C4288C-B1B8-4BF6-AEDF-A4F68275700C}" type="datetime1">
              <a:rPr lang="fi-FI" smtClean="0"/>
              <a:pPr/>
              <a:t>10.2.2023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98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nlund">
  <a:themeElements>
    <a:clrScheme name="Ylivieska">
      <a:dk1>
        <a:srgbClr val="000000"/>
      </a:dk1>
      <a:lt1>
        <a:srgbClr val="FFFFFF"/>
      </a:lt1>
      <a:dk2>
        <a:srgbClr val="808080"/>
      </a:dk2>
      <a:lt2>
        <a:srgbClr val="E3E3E3"/>
      </a:lt2>
      <a:accent1>
        <a:srgbClr val="79CC00"/>
      </a:accent1>
      <a:accent2>
        <a:srgbClr val="008EAA"/>
      </a:accent2>
      <a:accent3>
        <a:srgbClr val="929596"/>
      </a:accent3>
      <a:accent4>
        <a:srgbClr val="AFCF36"/>
      </a:accent4>
      <a:accent5>
        <a:srgbClr val="33AEAA"/>
      </a:accent5>
      <a:accent6>
        <a:srgbClr val="A8AAAC"/>
      </a:accent6>
      <a:hlink>
        <a:srgbClr val="008EAA"/>
      </a:hlink>
      <a:folHlink>
        <a:srgbClr val="008E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livieska_powerpoint_template_ [Vain luku]" id="{2E30675D-5FF5-44F5-9433-5C719510CB7F}" vid="{4E8820C7-AF26-48BB-AABD-554366BF93B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044611BF2E144A25D7E8419D0E94B" ma:contentTypeVersion="13" ma:contentTypeDescription="Create a new document." ma:contentTypeScope="" ma:versionID="b58265a4aaae8ded9c60ab81f4099262">
  <xsd:schema xmlns:xsd="http://www.w3.org/2001/XMLSchema" xmlns:xs="http://www.w3.org/2001/XMLSchema" xmlns:p="http://schemas.microsoft.com/office/2006/metadata/properties" xmlns:ns3="c5090d62-3d2d-4310-926d-3d6c218c3491" xmlns:ns4="76fd3516-45d8-494f-b3ba-8aa8eaf7b799" targetNamespace="http://schemas.microsoft.com/office/2006/metadata/properties" ma:root="true" ma:fieldsID="688e13861910ead46e7d0ba04e0e5146" ns3:_="" ns4:_="">
    <xsd:import namespace="c5090d62-3d2d-4310-926d-3d6c218c3491"/>
    <xsd:import namespace="76fd3516-45d8-494f-b3ba-8aa8eaf7b7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0d62-3d2d-4310-926d-3d6c218c3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d3516-45d8-494f-b3ba-8aa8eaf7b79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C32CC-2765-4876-BC4F-5F406F2053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B73916-20CB-45BE-AD3D-4323726AC6EB}">
  <ds:schemaRefs>
    <ds:schemaRef ds:uri="c5090d62-3d2d-4310-926d-3d6c218c3491"/>
    <ds:schemaRef ds:uri="76fd3516-45d8-494f-b3ba-8aa8eaf7b799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9230A8-7A82-4556-B3A8-6655359DBD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0d62-3d2d-4310-926d-3d6c218c3491"/>
    <ds:schemaRef ds:uri="76fd3516-45d8-494f-b3ba-8aa8eaf7b7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Ylivieska_powerpoint_template_</Template>
  <TotalTime>1789</TotalTime>
  <Words>185</Words>
  <Application>Microsoft Office PowerPoint</Application>
  <PresentationFormat>Laajakuva</PresentationFormat>
  <Paragraphs>50</Paragraphs>
  <Slides>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5" baseType="lpstr">
      <vt:lpstr>Arial</vt:lpstr>
      <vt:lpstr>Avenir Black</vt:lpstr>
      <vt:lpstr>Calibri</vt:lpstr>
      <vt:lpstr>Muli</vt:lpstr>
      <vt:lpstr>Muli Black</vt:lpstr>
      <vt:lpstr>Muli ExtraBold</vt:lpstr>
      <vt:lpstr>Muli SemiBold</vt:lpstr>
      <vt:lpstr>Granlund</vt:lpstr>
      <vt:lpstr>Asemanseudun lisärakentaminen</vt:lpstr>
      <vt:lpstr>Tontti</vt:lpstr>
      <vt:lpstr>Tontti</vt:lpstr>
      <vt:lpstr>Ylivieska</vt:lpstr>
      <vt:lpstr>Tontti</vt:lpstr>
      <vt:lpstr>Tontin luovutus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Ylivieska – kasvun kaupunki</dc:title>
  <dc:subject/>
  <dc:creator>Maria Sorvisto</dc:creator>
  <cp:keywords/>
  <dc:description/>
  <cp:lastModifiedBy>Maria Puranen</cp:lastModifiedBy>
  <cp:revision>33</cp:revision>
  <dcterms:created xsi:type="dcterms:W3CDTF">2020-11-13T07:17:02Z</dcterms:created>
  <dcterms:modified xsi:type="dcterms:W3CDTF">2023-02-10T11:15:43Z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0x0101003A0044611BF2E144A25D7E8419D0E94B</vt:lpwstr>
  </property>
</Properties>
</file>